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OYAEsdIhBeYs2Eyqj2cM3oYxG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074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634575" y="3467820"/>
            <a:ext cx="8950036" cy="17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pl-PL" b="1">
                <a:solidFill>
                  <a:srgbClr val="FF0000"/>
                </a:solidFill>
              </a:rPr>
              <a:t>Kompas potencjału sercem przedsiębiorstwa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15837" y="1339911"/>
            <a:ext cx="3569898" cy="106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PAMIĘTAJ!</a:t>
            </a:r>
            <a:endParaRPr>
              <a:solidFill>
                <a:srgbClr val="F96A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915837" y="2688266"/>
            <a:ext cx="10515600" cy="234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655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86249"/>
              </a:buClr>
              <a:buSzPts val="3360"/>
              <a:buFont typeface="Tahoma"/>
              <a:buChar char="•"/>
            </a:pPr>
            <a:r>
              <a:rPr lang="pl-PL"/>
              <a:t>Stres jest stanem SUBIEKTYWNYM! To dany człowiek nadaje wartość sytuacji, tak a nie inaczej ją ocenia np. jako trudną, niebezpieczną, czyli…</a:t>
            </a:r>
            <a:endParaRPr/>
          </a:p>
          <a:p>
            <a:pPr marL="3365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6249"/>
              </a:buClr>
              <a:buSzPts val="3360"/>
              <a:buFont typeface="Tahoma"/>
              <a:buChar char="•"/>
            </a:pPr>
            <a:r>
              <a:rPr lang="pl-PL"/>
              <a:t>Taka sama sytuacja będzie przez jednego człowieka oceniona jako silnie stresująca, a przez innego jako bardzo mało stresująca.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838199" y="1113270"/>
            <a:ext cx="33389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4400"/>
              <a:buFont typeface="Calibri"/>
              <a:buNone/>
            </a:pPr>
            <a:r>
              <a:rPr lang="pl-PL">
                <a:solidFill>
                  <a:srgbClr val="F96A4A"/>
                </a:solidFill>
              </a:rPr>
              <a:t>Obecny stan</a:t>
            </a:r>
            <a:endParaRPr>
              <a:solidFill>
                <a:srgbClr val="F96A4A"/>
              </a:solidFill>
            </a:endParaRPr>
          </a:p>
        </p:txBody>
      </p:sp>
      <p:pic>
        <p:nvPicPr>
          <p:cNvPr id="150" name="Google Shape;150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199" y="2304927"/>
            <a:ext cx="93345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838200" y="5624423"/>
            <a:ext cx="97291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Źródło: Gdyby nie to, niemal połowa osób pracowałaby lepiej. Szefowie pozostają obojętni, https://www.pulshr.pl/zarzadzanie/gdyby-nie-to-niemal-polowa-osob-pracowalaby-lepiej-szefowie-pozostaja-obojetni,92223.html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838200" y="12536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ct val="100000"/>
              <a:buFont typeface="Calibri"/>
              <a:buNone/>
            </a:pPr>
            <a:r>
              <a:rPr lang="pl-PL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Co może sprzyjać </a:t>
            </a:r>
            <a:r>
              <a:rPr lang="pl-PL" b="1">
                <a:solidFill>
                  <a:srgbClr val="F96A4A"/>
                </a:solidFill>
              </a:rPr>
              <a:t>cichej rezygnacji</a:t>
            </a:r>
            <a:r>
              <a:rPr lang="pl-PL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pl-PL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Czynniki interpersonalne</a:t>
            </a:r>
            <a:endParaRPr b="1">
              <a:solidFill>
                <a:srgbClr val="F96A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body" idx="1"/>
          </p:nvPr>
        </p:nvSpPr>
        <p:spPr>
          <a:xfrm>
            <a:off x="838200" y="2817662"/>
            <a:ext cx="10515600" cy="311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pl-PL">
                <a:solidFill>
                  <a:srgbClr val="000000"/>
                </a:solidFill>
              </a:rPr>
              <a:t>Czynniki interpersonalne:</a:t>
            </a:r>
            <a:endParaRPr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343080" lvl="0" indent="-342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1A32"/>
              </a:buClr>
              <a:buSzPts val="2800"/>
              <a:buFont typeface="Noto Sans Symbols"/>
              <a:buAutoNum type="arabicPeriod"/>
            </a:pPr>
            <a:r>
              <a:rPr lang="pl-PL">
                <a:solidFill>
                  <a:srgbClr val="000000"/>
                </a:solidFill>
              </a:rPr>
              <a:t>pracownik- klient – emocjonalne zaangażowanie w sprawy klienta tzw. Sytuacje „pomocowe”</a:t>
            </a:r>
            <a:endParaRPr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343080" lvl="0" indent="-342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1A32"/>
              </a:buClr>
              <a:buSzPts val="2800"/>
              <a:buFont typeface="Noto Sans Symbols"/>
              <a:buAutoNum type="arabicPeriod"/>
            </a:pPr>
            <a:r>
              <a:rPr lang="pl-PL">
                <a:solidFill>
                  <a:srgbClr val="000000"/>
                </a:solidFill>
              </a:rPr>
              <a:t>Pracownik- przełożony – częste sytuacje konfliktowe, zaburzona komunikacja, mobbing </a:t>
            </a:r>
            <a:endParaRPr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343080" lvl="0" indent="-3427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1A32"/>
              </a:buClr>
              <a:buSzPts val="2800"/>
              <a:buFont typeface="Noto Sans Symbols"/>
              <a:buAutoNum type="arabicPeriod"/>
            </a:pPr>
            <a:r>
              <a:rPr lang="pl-PL">
                <a:solidFill>
                  <a:srgbClr val="000000"/>
                </a:solidFill>
              </a:rPr>
              <a:t>Pracownik- pracownik  - jw.</a:t>
            </a:r>
            <a:endParaRPr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838200" y="1112808"/>
            <a:ext cx="10515600" cy="11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3600"/>
              <a:buFont typeface="Calibri"/>
              <a:buNone/>
            </a:pPr>
            <a:r>
              <a:rPr lang="pl-PL" sz="3600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OBJAWY</a:t>
            </a:r>
            <a:r>
              <a:rPr lang="pl-PL" sz="3600" b="1">
                <a:solidFill>
                  <a:srgbClr val="F96A4A"/>
                </a:solidFill>
              </a:rPr>
              <a:t> cichej rezygnacji</a:t>
            </a:r>
            <a:r>
              <a:rPr lang="pl-PL" sz="3600" b="1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3600" b="1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600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 na poziomie indywidualnym</a:t>
            </a:r>
            <a:endParaRPr sz="3600" b="1">
              <a:solidFill>
                <a:srgbClr val="F96A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838200" y="2294537"/>
            <a:ext cx="10515600" cy="386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6120" lvl="1" indent="-255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6249"/>
              </a:buClr>
              <a:buSzPts val="1870"/>
              <a:buFont typeface="Arial"/>
              <a:buChar char="○"/>
            </a:pPr>
            <a:r>
              <a:rPr lang="pl-PL" sz="2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nastroje depresyjne, zmienność nastrojów, niepokój, utrata nadziei, poczucie bycia złapanym w pułapkę (sfera emocjonalna), </a:t>
            </a:r>
            <a:endParaRPr sz="22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ts val="1870"/>
              <a:buFont typeface="Arial"/>
              <a:buChar char="○"/>
            </a:pPr>
            <a:r>
              <a:rPr lang="pl-PL" sz="2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niska samoocena (struktura JA), </a:t>
            </a:r>
            <a:endParaRPr sz="22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ts val="1870"/>
              <a:buFont typeface="Arial"/>
              <a:buChar char="○"/>
            </a:pPr>
            <a:r>
              <a:rPr lang="pl-PL" sz="2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zapominanie, trudności w podejmowaniu decyzji, sztywność </a:t>
            </a:r>
            <a:r>
              <a:rPr lang="pl-PL" sz="2200"/>
              <a:t/>
            </a:r>
            <a:br>
              <a:rPr lang="pl-PL" sz="2200"/>
            </a:br>
            <a:r>
              <a:rPr lang="pl-PL" sz="2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schematyczność myślenia (sfera poznawcza), </a:t>
            </a:r>
            <a:endParaRPr sz="22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ts val="1870"/>
              <a:buFont typeface="Arial"/>
              <a:buChar char="○"/>
            </a:pPr>
            <a:r>
              <a:rPr lang="pl-PL" sz="2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zmniejszona tolerancja, chroniczne zmęczenie (odporność organizmu), </a:t>
            </a:r>
            <a:endParaRPr sz="22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ts val="1870"/>
              <a:buFont typeface="Arial"/>
              <a:buChar char="○"/>
            </a:pPr>
            <a:r>
              <a:rPr lang="pl-PL" sz="2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bóle głowy, zaburzenia snu, nagłe zmiany wagi ciała, choroba wrzodowa, choroby serca (zdrowie), </a:t>
            </a:r>
            <a:endParaRPr sz="22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ts val="1870"/>
              <a:buFont typeface="Arial"/>
              <a:buChar char="○"/>
            </a:pPr>
            <a:r>
              <a:rPr lang="pl-PL" sz="2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nadużywanie leków, używki, porzucanie zajęć rekreacyjnych, zaniedbywanie własnego zdrowia (samokontrola).</a:t>
            </a:r>
            <a:endParaRPr sz="22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760562" y="1081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3600"/>
              <a:buFont typeface="Calibri"/>
              <a:buNone/>
            </a:pPr>
            <a:r>
              <a:rPr lang="pl-PL" sz="3600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Symptomy </a:t>
            </a:r>
            <a:r>
              <a:rPr lang="pl-PL" sz="3600" b="1">
                <a:solidFill>
                  <a:srgbClr val="F96A4A"/>
                </a:solidFill>
              </a:rPr>
              <a:t>cichej rezygnacji</a:t>
            </a:r>
            <a:br>
              <a:rPr lang="pl-PL" sz="3600" b="1">
                <a:solidFill>
                  <a:srgbClr val="F96A4A"/>
                </a:solidFill>
              </a:rPr>
            </a:br>
            <a:r>
              <a:rPr lang="pl-PL" sz="3600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 na poziomie indywidualnym</a:t>
            </a:r>
            <a:endParaRPr sz="3600" b="1">
              <a:solidFill>
                <a:srgbClr val="F96A4A"/>
              </a:solidFill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760562" y="2406680"/>
            <a:ext cx="10515600" cy="370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46120" lvl="1" indent="-25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Uczucie zawodu wobec siebie,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Złość i niechęć,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Poczucie winy,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Brak odwagi i obojętność,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Negatywizm, izolacja wycofanie,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Codzienne uczucie zmęczenia i wyczerpania,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Częste spoglądanie na zegarek,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Wielkie zmęczenie po pracy,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Utrata pozytywnych uczuć do klientów.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838200" y="1046612"/>
            <a:ext cx="10515600" cy="124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3600"/>
              <a:buFont typeface="Calibri"/>
              <a:buNone/>
            </a:pPr>
            <a:r>
              <a:rPr lang="pl-PL" sz="3600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Symptomy </a:t>
            </a:r>
            <a:r>
              <a:rPr lang="pl-PL" sz="3600" b="1">
                <a:solidFill>
                  <a:srgbClr val="F96A4A"/>
                </a:solidFill>
              </a:rPr>
              <a:t>cichej rezygnacji</a:t>
            </a:r>
            <a:br>
              <a:rPr lang="pl-PL" sz="3600" b="1">
                <a:solidFill>
                  <a:srgbClr val="F96A4A"/>
                </a:solidFill>
              </a:rPr>
            </a:br>
            <a:r>
              <a:rPr lang="pl-PL" sz="3600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 na poziomie indywidualnym</a:t>
            </a:r>
            <a:endParaRPr sz="3600" b="1">
              <a:solidFill>
                <a:srgbClr val="F96A4A"/>
              </a:solidFill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8200" y="2294627"/>
            <a:ext cx="10515600" cy="379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46120" lvl="1" indent="-2552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Przesuwanie terminów spotkań z klientami,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Awersja do telefonów czy spotka</a:t>
            </a:r>
            <a:r>
              <a:rPr lang="pl-PL" sz="2600">
                <a:solidFill>
                  <a:srgbClr val="000000"/>
                </a:solidFill>
              </a:rPr>
              <a:t>ń </a:t>
            </a: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 klientami,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Stereotypizacja klienta,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Niezdolność do koncentrowania się na klientach czy ich </a:t>
            </a:r>
            <a:r>
              <a:rPr lang="pl-PL" sz="2600">
                <a:solidFill>
                  <a:srgbClr val="000000"/>
                </a:solidFill>
              </a:rPr>
              <a:t>wysłuchania</a:t>
            </a: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Wrażenie bezruchu,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Cynizm i postawa strofująca wobec klienta,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Zakłócenie snu,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Nieustępliwość w myśleniu i niechęć do zmian,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Nieufność i paranoidalne wyobrażenia,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3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86249"/>
              </a:buClr>
              <a:buSzPct val="85000"/>
              <a:buFont typeface="Arial"/>
              <a:buChar char="○"/>
            </a:pPr>
            <a:r>
              <a:rPr lang="pl-PL" sz="2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Częsta nieobecność w pracy. </a:t>
            </a:r>
            <a:endParaRPr sz="2600" b="0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898585" y="10724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6249"/>
              </a:buClr>
              <a:buSzPct val="100000"/>
              <a:buFont typeface="Calibri"/>
              <a:buNone/>
            </a:pPr>
            <a:r>
              <a:rPr lang="pl-PL" b="1" strike="noStrike">
                <a:solidFill>
                  <a:srgbClr val="F86249"/>
                </a:solidFill>
                <a:latin typeface="Calibri"/>
                <a:ea typeface="Calibri"/>
                <a:cs typeface="Calibri"/>
                <a:sym typeface="Calibri"/>
              </a:rPr>
              <a:t>Przeciwdziałanie  </a:t>
            </a:r>
            <a:r>
              <a:rPr lang="pl-PL" b="1">
                <a:solidFill>
                  <a:srgbClr val="F86249"/>
                </a:solidFill>
              </a:rPr>
              <a:t>cichej rezygnacji</a:t>
            </a:r>
            <a:r>
              <a:rPr lang="pl-PL" b="0" strike="noStrike">
                <a:solidFill>
                  <a:srgbClr val="F86249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b="0" strike="noStrike">
                <a:solidFill>
                  <a:srgbClr val="F8624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b="1" strike="noStrike">
                <a:solidFill>
                  <a:srgbClr val="F86249"/>
                </a:solidFill>
                <a:latin typeface="Calibri"/>
                <a:ea typeface="Calibri"/>
                <a:cs typeface="Calibri"/>
                <a:sym typeface="Calibri"/>
              </a:rPr>
              <a:t>Po stronie pracodawcy </a:t>
            </a:r>
            <a:endParaRPr>
              <a:solidFill>
                <a:srgbClr val="F86249"/>
              </a:solidFill>
            </a:endParaRPr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898575" y="2545375"/>
            <a:ext cx="10515600" cy="4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6120" lvl="1" indent="-255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1A32"/>
              </a:buClr>
              <a:buSzPts val="2380"/>
              <a:buFont typeface="Arial"/>
              <a:buChar char="○"/>
            </a:pPr>
            <a:r>
              <a:rPr lang="pl-PL" sz="2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przykładanie dużej wagi do powierzenia pracownikom zadań adekwatnych do ich możliwości </a:t>
            </a:r>
            <a:r>
              <a:rPr lang="pl-PL" sz="2800">
                <a:solidFill>
                  <a:srgbClr val="000000"/>
                </a:solidFill>
              </a:rPr>
              <a:t>i</a:t>
            </a:r>
            <a:r>
              <a:rPr lang="pl-PL" sz="2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kompetencji;</a:t>
            </a:r>
            <a:endParaRPr sz="28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91A32"/>
              </a:buClr>
              <a:buSzPts val="2380"/>
              <a:buFont typeface="Arial"/>
              <a:buChar char="○"/>
            </a:pPr>
            <a:r>
              <a:rPr lang="pl-PL" sz="2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udzielanie obiektywnej i konstruktywnej oceny odnośnie pracy zatrudnionych;</a:t>
            </a:r>
            <a:endParaRPr sz="28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691A32"/>
              </a:buClr>
              <a:buSzPts val="2380"/>
              <a:buFont typeface="Arial"/>
              <a:buChar char="○"/>
            </a:pPr>
            <a:r>
              <a:rPr lang="pl-PL" sz="2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stwarzanie możliwości uczenia się i rozwoju;</a:t>
            </a:r>
            <a:endParaRPr sz="28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747720" lvl="0" indent="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1053850" y="2110300"/>
            <a:ext cx="10974600" cy="3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/>
          </a:bodyPr>
          <a:lstStyle/>
          <a:p>
            <a:pPr marL="546120" lvl="1" indent="-2552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91A32"/>
              </a:buClr>
              <a:buSzPct val="100000"/>
              <a:buFont typeface="Arial"/>
              <a:buChar char="○"/>
            </a:pPr>
            <a:r>
              <a:rPr lang="pl-PL" sz="3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adekwatne wynagradzanie pracowników;</a:t>
            </a:r>
            <a:endParaRPr sz="34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Clr>
                <a:srgbClr val="691A32"/>
              </a:buClr>
              <a:buSzPct val="100000"/>
              <a:buFont typeface="Arial"/>
              <a:buChar char="○"/>
            </a:pPr>
            <a:r>
              <a:rPr lang="pl-PL" sz="3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kultura organizacyjna, w której cenione są pozytywne relacje interpersonalne</a:t>
            </a:r>
            <a:endParaRPr sz="34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546120" lvl="1" indent="-255240" algn="l" rtl="0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Clr>
                <a:srgbClr val="691A32"/>
              </a:buClr>
              <a:buSzPct val="100000"/>
              <a:buFont typeface="Arial"/>
              <a:buChar char="○"/>
            </a:pPr>
            <a:r>
              <a:rPr lang="pl-PL" sz="3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treningi z zakresu umiejętności personalnych, komunikacji, rozwiązywanie konfliktów oraz skutecznych spos</a:t>
            </a:r>
            <a:r>
              <a:rPr lang="pl-PL" sz="3400">
                <a:solidFill>
                  <a:srgbClr val="000000"/>
                </a:solidFill>
              </a:rPr>
              <a:t>obów </a:t>
            </a:r>
            <a:r>
              <a:rPr lang="pl-PL" sz="3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radzenia sobie ze stresem </a:t>
            </a:r>
            <a:endParaRPr sz="34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747720" lvl="0" indent="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b="0" strike="noStrik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2913570" y="2180806"/>
            <a:ext cx="6364857" cy="58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pl-PL" b="1">
                <a:solidFill>
                  <a:srgbClr val="000000"/>
                </a:solidFill>
              </a:rPr>
              <a:t>Odbudowa odporności psychofizycznej</a:t>
            </a:r>
            <a:endParaRPr b="1" strike="noStrike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253" y="3090683"/>
            <a:ext cx="4407469" cy="2921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579015" y="34507"/>
            <a:ext cx="3827319" cy="100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4400"/>
              <a:buFont typeface="Calibri"/>
              <a:buNone/>
            </a:pPr>
            <a:r>
              <a:rPr lang="pl-PL">
                <a:solidFill>
                  <a:srgbClr val="F96A4A"/>
                </a:solidFill>
              </a:rPr>
              <a:t>Rozwiązanie</a:t>
            </a:r>
            <a:endParaRPr>
              <a:solidFill>
                <a:srgbClr val="F96A4A"/>
              </a:solidFill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15" y="1112806"/>
            <a:ext cx="4357958" cy="501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6996023" y="34507"/>
            <a:ext cx="3827319" cy="100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4400"/>
              <a:buFont typeface="Calibri"/>
              <a:buNone/>
            </a:pPr>
            <a:r>
              <a:rPr lang="pl-PL" sz="4400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Potrzeby</a:t>
            </a:r>
            <a:endParaRPr sz="4400">
              <a:solidFill>
                <a:srgbClr val="F96A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050" y="1112800"/>
            <a:ext cx="4357948" cy="501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951" y="1332970"/>
            <a:ext cx="6932350" cy="461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898585" y="1609965"/>
            <a:ext cx="10515600" cy="1177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3600"/>
              <a:buNone/>
            </a:pPr>
            <a:r>
              <a:rPr lang="pl-PL" sz="3600">
                <a:solidFill>
                  <a:srgbClr val="F96A4A"/>
                </a:solidFill>
              </a:rPr>
              <a:t>Konieczność budowania zaangażowania w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6A4A"/>
              </a:buClr>
              <a:buSzPts val="3600"/>
              <a:buNone/>
            </a:pPr>
            <a:r>
              <a:rPr lang="pl-PL" sz="3600">
                <a:solidFill>
                  <a:srgbClr val="F96A4A"/>
                </a:solidFill>
              </a:rPr>
              <a:t>systematyczny w sposób </a:t>
            </a:r>
            <a:endParaRPr sz="3600">
              <a:solidFill>
                <a:srgbClr val="F96A4A"/>
              </a:solidFill>
            </a:endParaRPr>
          </a:p>
        </p:txBody>
      </p:sp>
      <p:pic>
        <p:nvPicPr>
          <p:cNvPr id="206" name="Google Shape;206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462" y="2991391"/>
            <a:ext cx="4083845" cy="272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title"/>
          </p:nvPr>
        </p:nvSpPr>
        <p:spPr>
          <a:xfrm>
            <a:off x="838200" y="8742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l-PL">
                <a:solidFill>
                  <a:srgbClr val="FF0000"/>
                </a:solidFill>
              </a:rPr>
              <a:t>Praca indywidualna SOS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698" y="2107182"/>
            <a:ext cx="3457755" cy="242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778" y="2107182"/>
            <a:ext cx="3462427" cy="2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1499289" y="4692771"/>
            <a:ext cx="3488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7340988" y="4666891"/>
            <a:ext cx="3488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Sesje indywidualne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796832" y="1087783"/>
            <a:ext cx="10883334" cy="112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pl-PL">
                <a:solidFill>
                  <a:srgbClr val="FF0000"/>
                </a:solidFill>
              </a:rPr>
              <a:t>Dostęp do platformy szkoleniowej w ramach abonamentu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22" y="1648072"/>
            <a:ext cx="3847619" cy="204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8330" y="2717320"/>
            <a:ext cx="3628527" cy="265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648" y="2441275"/>
            <a:ext cx="3680692" cy="30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22" y="3692516"/>
            <a:ext cx="3854416" cy="227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body" idx="1"/>
          </p:nvPr>
        </p:nvSpPr>
        <p:spPr>
          <a:xfrm>
            <a:off x="3357948" y="1128809"/>
            <a:ext cx="4544682" cy="37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/>
              <a:t>Kurs samoświadomości zawodowej</a:t>
            </a:r>
            <a:endParaRPr/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8277" y="4051868"/>
            <a:ext cx="2343627" cy="14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 txBox="1"/>
          <p:nvPr/>
        </p:nvSpPr>
        <p:spPr>
          <a:xfrm>
            <a:off x="8274894" y="5467091"/>
            <a:ext cx="2343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Mobbing w miejscu pracy. Skuteczne zarządzanie i przeciwdziałanie.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8" y="4047876"/>
            <a:ext cx="2133959" cy="14937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457198" y="5541647"/>
            <a:ext cx="23436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Sprawna komunikacja </a:t>
            </a:r>
            <a:b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zespole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891" y="4041837"/>
            <a:ext cx="2142586" cy="149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3090891" y="5541647"/>
            <a:ext cx="23436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Komunikacja naprawcza w konflikcie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3210" y="4051868"/>
            <a:ext cx="2242992" cy="148977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5724584" y="5544036"/>
            <a:ext cx="23436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Wypalenie zawodowe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4708" y="1504113"/>
            <a:ext cx="3499751" cy="245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body" idx="1"/>
          </p:nvPr>
        </p:nvSpPr>
        <p:spPr>
          <a:xfrm>
            <a:off x="2055243" y="1333919"/>
            <a:ext cx="7701951" cy="163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Systematyczne webinary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=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budowanie narzędzi dla zespołu </a:t>
            </a:r>
            <a:endParaRPr/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37" y="3269410"/>
            <a:ext cx="3831317" cy="251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122" y="3269410"/>
            <a:ext cx="3586072" cy="25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838199" y="3792449"/>
            <a:ext cx="10515600" cy="84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None/>
            </a:pPr>
            <a:r>
              <a:rPr lang="pl-PL" sz="4800" b="1">
                <a:solidFill>
                  <a:srgbClr val="FF0000"/>
                </a:solidFill>
              </a:rPr>
              <a:t>Zapraszam do wspólnych projektów </a:t>
            </a:r>
            <a:endParaRPr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663" y="1253809"/>
            <a:ext cx="6981183" cy="465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838200" y="10924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4400"/>
              <a:buFont typeface="Calibri"/>
              <a:buNone/>
            </a:pPr>
            <a:r>
              <a:rPr lang="pl-PL">
                <a:solidFill>
                  <a:srgbClr val="F96A4A"/>
                </a:solidFill>
              </a:rPr>
              <a:t>możliwe sytuacje </a:t>
            </a:r>
            <a:endParaRPr>
              <a:solidFill>
                <a:srgbClr val="F96A4A"/>
              </a:solidFill>
            </a:endParaRPr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838200" y="25066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Zadania nie wykonywane o czasie,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Błędy w zadaniach,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Konflikty w zespołach,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Opór przed zadaniami,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Brak zaangażowania,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/>
              <a:t>Brak odpowiedzialności, </a:t>
            </a:r>
            <a:endParaRPr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4082" y="3966493"/>
            <a:ext cx="3108775" cy="20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6157" y="1755270"/>
            <a:ext cx="3107257" cy="206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2676999" y="1423358"/>
            <a:ext cx="6596397" cy="3994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Calibri"/>
              <a:buNone/>
            </a:pPr>
            <a:r>
              <a:rPr lang="pl-PL" sz="7200" b="1">
                <a:solidFill>
                  <a:srgbClr val="FF0000"/>
                </a:solidFill>
              </a:rPr>
              <a:t>Cicha rezygnacja </a:t>
            </a:r>
            <a:br>
              <a:rPr lang="pl-PL" sz="7200" b="1">
                <a:solidFill>
                  <a:srgbClr val="FF0000"/>
                </a:solidFill>
              </a:rPr>
            </a:br>
            <a:r>
              <a:rPr lang="pl-PL" sz="7200" b="1">
                <a:solidFill>
                  <a:srgbClr val="FF0000"/>
                </a:solidFill>
              </a:rPr>
              <a:t>czy </a:t>
            </a:r>
            <a:br>
              <a:rPr lang="pl-PL" sz="7200" b="1">
                <a:solidFill>
                  <a:srgbClr val="FF0000"/>
                </a:solidFill>
              </a:rPr>
            </a:br>
            <a:r>
              <a:rPr lang="pl-PL" sz="7200" b="1">
                <a:solidFill>
                  <a:srgbClr val="FF0000"/>
                </a:solidFill>
              </a:rPr>
              <a:t>jawna motywacja</a:t>
            </a:r>
            <a:endParaRPr sz="7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4412672" y="2066203"/>
            <a:ext cx="6923809" cy="95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/>
              <a:t>Rezygnacja z zawodowych ambicji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l-PL"/>
              <a:t>Minimalne zaangażowanie/ brak odpowiedzialności</a:t>
            </a: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451" y="1262496"/>
            <a:ext cx="3864171" cy="2566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995687" y="4166753"/>
            <a:ext cx="6236385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pl-PL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Budowanie i realizacji zawodowych ambicji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pl-PL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Pełne zaangażowanie/ pełna odpowiedzialność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469" y="3368077"/>
            <a:ext cx="3871012" cy="256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907211" y="12450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4400"/>
              <a:buFont typeface="Calibri"/>
              <a:buNone/>
            </a:pPr>
            <a:r>
              <a:rPr lang="pl-PL" b="1" strike="noStrike">
                <a:solidFill>
                  <a:srgbClr val="F96A4A"/>
                </a:solidFill>
                <a:latin typeface="Calibri"/>
                <a:ea typeface="Calibri"/>
                <a:cs typeface="Calibri"/>
                <a:sym typeface="Calibri"/>
              </a:rPr>
              <a:t>Stres w miejscu pracy </a:t>
            </a:r>
            <a:endParaRPr>
              <a:solidFill>
                <a:srgbClr val="F96A4A"/>
              </a:solidFill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907211" y="2570583"/>
            <a:ext cx="10515600" cy="132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0000"/>
              <a:buNone/>
            </a:pPr>
            <a:r>
              <a:rPr lang="pl-PL" b="0" strike="noStrike">
                <a:solidFill>
                  <a:srgbClr val="404040"/>
                </a:solidFill>
              </a:rPr>
              <a:t>Stres w miejscu pracy  występuje wtedy, kiedy osoby pracujące – pracownicy i pracodawcy – odczuwają dyskomfort psychiczny dot. warunków i/lub wymagań pracy</a:t>
            </a:r>
            <a:r>
              <a:rPr lang="pl-PL">
                <a:solidFill>
                  <a:srgbClr val="404040"/>
                </a:solidFill>
              </a:rPr>
              <a:t> i/lub atmosfery.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011" y="3664078"/>
            <a:ext cx="3800524" cy="2521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838200" y="9344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4400"/>
              <a:buFont typeface="Calibri"/>
              <a:buNone/>
            </a:pPr>
            <a:r>
              <a:rPr lang="pl-PL" b="1">
                <a:solidFill>
                  <a:srgbClr val="F96A4A"/>
                </a:solidFill>
              </a:rPr>
              <a:t>Stres w miejscu pracy </a:t>
            </a:r>
            <a:endParaRPr>
              <a:solidFill>
                <a:srgbClr val="F96A4A"/>
              </a:solidFill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838200" y="2110297"/>
            <a:ext cx="10515600" cy="414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None/>
            </a:pPr>
            <a:r>
              <a:rPr lang="pl-PL" b="0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Stres w miejscu pracy pozytywny </a:t>
            </a:r>
            <a:endParaRPr/>
          </a:p>
          <a:p>
            <a:pPr marL="800280" lvl="1" indent="-337679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pl-PL" b="1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Gdy przełożeni stawiają wymagania dostosowane do fizycznych, emocjonalnych i intelektualnych możliwości pracowników, a ci mają odpowiednią wiedzę i umiejętności oraz wsparcie kolegów i przełożonych – są w stanie wykonać postawione przed nimi zadania.</a:t>
            </a:r>
            <a:r>
              <a:rPr lang="pl-PL" b="0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Nagromadzona energia jest wtedy wykorzystywana w działaniu, a stres ustępuje. Pracownicy zyskują nowe doświadczenia, zwiększa się ich wiedza </a:t>
            </a:r>
            <a:br>
              <a:rPr lang="pl-PL" b="0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b="0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 umiejętności zawodowe, a tym samym zdolność do radzenia sobie w przyszłych, w stresujących sytuacjach. </a:t>
            </a:r>
            <a:endParaRPr/>
          </a:p>
          <a:p>
            <a:pPr marL="685800" lvl="1" indent="-76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838200" y="986227"/>
            <a:ext cx="10515600" cy="115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6A4A"/>
              </a:buClr>
              <a:buSzPts val="4000"/>
              <a:buFont typeface="Calibri"/>
              <a:buNone/>
            </a:pPr>
            <a:r>
              <a:rPr lang="pl-PL" sz="4000" b="1">
                <a:solidFill>
                  <a:srgbClr val="F96A4A"/>
                </a:solidFill>
              </a:rPr>
              <a:t>Stres w miejscu pracy </a:t>
            </a:r>
            <a:endParaRPr sz="4000">
              <a:solidFill>
                <a:srgbClr val="F96A4A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838200" y="2139351"/>
            <a:ext cx="9694653" cy="359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None/>
            </a:pPr>
            <a:r>
              <a:rPr lang="pl-PL" b="0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Stres w miejscu pracy negatywny</a:t>
            </a:r>
            <a:endParaRPr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•"/>
            </a:pPr>
            <a:r>
              <a:rPr lang="pl-PL" b="1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Gdy przełożeni stawiają pracownikom wymagania niedostosowane do ich fizycznych, emocjonalnych i intelektualnych możliwości, </a:t>
            </a:r>
            <a:br>
              <a:rPr lang="pl-PL" b="1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b="1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 pracownicy nie mają odpowiedniej wiedzy i umiejętności oraz wsparcia kolegów i przełożonych – nie mogą wykonać postawionych przed nimi zadań.</a:t>
            </a:r>
            <a:r>
              <a:rPr lang="pl-PL" b="0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Reakcja stresowa pojawia się często i trwa długo. Ponieważ wytrzymałość wszystkich ludzi jest ograniczona, z upływem czasu następuje fizyczne i psychiczne wyczerpanie pracowników.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Niestandardowy</PresentationFormat>
  <Paragraphs>87</Paragraphs>
  <Slides>25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Kompas potencjału sercem przedsiębiorstwa</vt:lpstr>
      <vt:lpstr>Prezentacja programu PowerPoint</vt:lpstr>
      <vt:lpstr>Prezentacja programu PowerPoint</vt:lpstr>
      <vt:lpstr>możliwe sytuacje </vt:lpstr>
      <vt:lpstr>Cicha rezygnacja  czy  jawna motywacja</vt:lpstr>
      <vt:lpstr>Prezentacja programu PowerPoint</vt:lpstr>
      <vt:lpstr>Stres w miejscu pracy </vt:lpstr>
      <vt:lpstr>Stres w miejscu pracy </vt:lpstr>
      <vt:lpstr>Stres w miejscu pracy </vt:lpstr>
      <vt:lpstr>PAMIĘTAJ!</vt:lpstr>
      <vt:lpstr>Obecny stan</vt:lpstr>
      <vt:lpstr>Co może sprzyjać cichej rezygnacji  Czynniki interpersonalne</vt:lpstr>
      <vt:lpstr>OBJAWY cichej rezygnacji  na poziomie indywidualnym</vt:lpstr>
      <vt:lpstr>Symptomy cichej rezygnacji  na poziomie indywidualnym</vt:lpstr>
      <vt:lpstr>Symptomy cichej rezygnacji  na poziomie indywidualnym</vt:lpstr>
      <vt:lpstr>Przeciwdziałanie  cichej rezygnacji Po stronie pracodawcy </vt:lpstr>
      <vt:lpstr>Prezentacja programu PowerPoint</vt:lpstr>
      <vt:lpstr>Prezentacja programu PowerPoint</vt:lpstr>
      <vt:lpstr>Rozwiązanie</vt:lpstr>
      <vt:lpstr>Prezentacja programu PowerPoint</vt:lpstr>
      <vt:lpstr>Praca indywidualna SOS </vt:lpstr>
      <vt:lpstr>Dostęp do platformy szkoleniowej w ramach abonamentu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Kompas potencjału sercem przedsiębiorstwa</dc:title>
  <dc:creator>Malgorzata Szalagan</dc:creator>
  <cp:lastModifiedBy>Borke</cp:lastModifiedBy>
  <cp:revision>1</cp:revision>
  <dcterms:created xsi:type="dcterms:W3CDTF">2022-09-28T08:06:06Z</dcterms:created>
  <dcterms:modified xsi:type="dcterms:W3CDTF">2022-10-05T06:06:37Z</dcterms:modified>
</cp:coreProperties>
</file>