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7" r:id="rId2"/>
    <p:sldId id="258" r:id="rId3"/>
    <p:sldId id="260" r:id="rId4"/>
    <p:sldId id="263" r:id="rId5"/>
    <p:sldId id="264" r:id="rId6"/>
    <p:sldId id="270" r:id="rId7"/>
    <p:sldId id="271" r:id="rId8"/>
    <p:sldId id="279" r:id="rId9"/>
    <p:sldId id="280" r:id="rId10"/>
    <p:sldId id="281" r:id="rId11"/>
    <p:sldId id="287" r:id="rId12"/>
    <p:sldId id="308" r:id="rId13"/>
    <p:sldId id="309" r:id="rId14"/>
    <p:sldId id="297" r:id="rId15"/>
    <p:sldId id="290" r:id="rId16"/>
    <p:sldId id="310" r:id="rId17"/>
    <p:sldId id="272" r:id="rId18"/>
    <p:sldId id="300" r:id="rId19"/>
    <p:sldId id="301" r:id="rId20"/>
    <p:sldId id="302" r:id="rId21"/>
    <p:sldId id="303" r:id="rId22"/>
    <p:sldId id="304" r:id="rId23"/>
    <p:sldId id="305" r:id="rId24"/>
    <p:sldId id="307" r:id="rId25"/>
    <p:sldId id="311" r:id="rId26"/>
  </p:sldIdLst>
  <p:sldSz cx="12192000" cy="6858000"/>
  <p:notesSz cx="6797675" cy="987425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227" autoAdjust="0"/>
  </p:normalViewPr>
  <p:slideViewPr>
    <p:cSldViewPr snapToGrid="0">
      <p:cViewPr varScale="1">
        <p:scale>
          <a:sx n="65" d="100"/>
          <a:sy n="65" d="100"/>
        </p:scale>
        <p:origin x="1080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BB92D7F2-8435-4596-8944-E6E6C0164B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7489201-DAB3-4FCA-9F16-CB54AB4CD91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263B24-243F-4BAC-9AC0-6E33F529A408}" type="datetimeFigureOut">
              <a:rPr lang="pl-PL" smtClean="0"/>
              <a:t>30.09.2022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FF9CF2D9-E535-4880-AC83-8AE5FEAFD6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FE53AF4-691A-4DD8-888D-E2ED42ED96D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049B1-6B98-41B3-9FF8-454CC4A53F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2261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FFE6B-E7D8-41A8-A153-FF1D8CF02F2F}" type="datetimeFigureOut">
              <a:rPr lang="pl-PL" smtClean="0"/>
              <a:t>30.09.2022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94BD40-EE6C-4FD3-B67F-075C94BB07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44669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16539795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10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67810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11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07816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12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04878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13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997914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14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015373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15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2491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16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471210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17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91537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18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19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531512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20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21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22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23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24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840653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25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531334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3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08108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4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87500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5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416611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6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15200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7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049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8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705740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13142" algn="l"/>
                <a:tab pos="826284" algn="l"/>
                <a:tab pos="1239426" algn="l"/>
                <a:tab pos="1652567" algn="l"/>
                <a:tab pos="2065709" algn="l"/>
                <a:tab pos="2478851" algn="l"/>
                <a:tab pos="2891993" algn="l"/>
              </a:tabLst>
              <a:defRPr/>
            </a:pPr>
            <a:fld id="{11B2F070-E9FA-4B83-BEB6-C55F0446AB14}" type="slidenum">
              <a:rPr kumimoji="0" lang="pl-PL" altLang="pl-PL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413142" algn="l"/>
                  <a:tab pos="826284" algn="l"/>
                  <a:tab pos="1239426" algn="l"/>
                  <a:tab pos="1652567" algn="l"/>
                  <a:tab pos="2065709" algn="l"/>
                  <a:tab pos="2478851" algn="l"/>
                  <a:tab pos="2891993" algn="l"/>
                </a:tabLst>
                <a:defRPr/>
              </a:pPr>
              <a:t>9</a:t>
            </a:fld>
            <a:endParaRPr kumimoji="0" lang="pl-PL" altLang="pl-PL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-174625" y="814388"/>
            <a:ext cx="7145338" cy="40195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82" y="5091512"/>
            <a:ext cx="5438711" cy="482412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51347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243039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6760886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487347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42410858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513183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9671096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020848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9836311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71334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8598058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19390345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896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odatki.gov.pl/" TargetMode="Externa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1877859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r>
              <a:rPr lang="pl-PL" altLang="pl-PL" sz="2400" b="1" dirty="0">
                <a:solidFill>
                  <a:srgbClr val="5353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kumimoji="0" lang="pl-PL" alt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3535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-Urząd </a:t>
            </a:r>
            <a:r>
              <a:rPr lang="pl-PL" altLang="pl-PL" sz="2400" b="1" dirty="0">
                <a:solidFill>
                  <a:srgbClr val="5353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kumimoji="0" lang="pl-PL" alt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3535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karbowy, </a:t>
            </a:r>
          </a:p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24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r>
              <a:rPr lang="pl-PL" altLang="pl-PL" sz="2400" b="1" dirty="0">
                <a:solidFill>
                  <a:srgbClr val="5353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Zmiana formy opodatkowania na 2022 rok w związku z wprowadzeniem programu Niskie Podatki,</a:t>
            </a:r>
          </a:p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lang="pl-PL" altLang="pl-PL" sz="2400" b="1" dirty="0">
              <a:solidFill>
                <a:srgbClr val="53535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r>
              <a:rPr kumimoji="0" lang="pl-PL" alt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53535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Zasady odliczania składki</a:t>
            </a:r>
            <a:r>
              <a:rPr kumimoji="0" lang="pl-PL" altLang="pl-PL" sz="2400" b="1" i="0" u="none" strike="noStrike" kern="1200" cap="none" spc="0" normalizeH="0" noProof="0" dirty="0">
                <a:ln>
                  <a:noFill/>
                </a:ln>
                <a:solidFill>
                  <a:srgbClr val="535353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zdrowotnej w zeznaniach podatkowych za 2022 rok</a:t>
            </a:r>
            <a:endParaRPr kumimoji="0" lang="pl-PL" altLang="pl-PL" sz="24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lang="pl-PL" altLang="pl-PL" sz="2400" b="1" dirty="0">
              <a:solidFill>
                <a:srgbClr val="53535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l-PL" altLang="pl-PL" sz="2400" b="1" dirty="0">
              <a:solidFill>
                <a:srgbClr val="53535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l-PL" altLang="pl-PL" sz="2400" b="1" dirty="0">
              <a:solidFill>
                <a:srgbClr val="53535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l-PL" altLang="pl-PL" sz="2400" b="1" dirty="0">
              <a:solidFill>
                <a:srgbClr val="53535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l-PL" altLang="pl-PL" sz="1600" b="1" dirty="0">
                <a:solidFill>
                  <a:srgbClr val="535353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Krapkowice, październik 2022 r.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506357"/>
            <a:ext cx="39052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endParaRPr kumimoji="0" lang="pl-PL" altLang="pl-PL" sz="1400" b="1" i="0" u="none" strike="noStrike" kern="1200" cap="none" spc="0" normalizeH="0" baseline="0" noProof="0" dirty="0">
              <a:ln>
                <a:noFill/>
              </a:ln>
              <a:solidFill>
                <a:srgbClr val="76717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569167"/>
            <a:ext cx="8764509" cy="709127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</a:rPr>
              <a:t>Nowości w e-Urzędzie Skarbowym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4999" y="2239123"/>
            <a:ext cx="9448799" cy="2525548"/>
          </a:xfrm>
        </p:spPr>
        <p:txBody>
          <a:bodyPr/>
          <a:lstStyle/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Wyraź zgodę na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e-Korespondencję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i odbieraj potrzebne dokumenty,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tym zaświadczenia nie wychodząc z domu.</a:t>
            </a:r>
          </a:p>
          <a:p>
            <a:pPr marL="0" indent="0">
              <a:lnSpc>
                <a:spcPct val="114000"/>
              </a:lnSpc>
            </a:pPr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Złóż wniosek o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zaświadczenie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 otrzymaj je bezpłatnie już w nawet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kilka minut.</a:t>
            </a:r>
          </a:p>
        </p:txBody>
      </p:sp>
    </p:spTree>
    <p:extLst>
      <p:ext uri="{BB962C8B-B14F-4D97-AF65-F5344CB8AC3E}">
        <p14:creationId xmlns:p14="http://schemas.microsoft.com/office/powerpoint/2010/main" val="33681589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464" y="1706290"/>
            <a:ext cx="10394464" cy="4849959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Nowe przepisy ustawy o KAS dają możliwość załatwiania spraw w e-Urzędzie przy pomocy pism generowanych automatycznie: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zaświadczenie o niezaleganiu w podatkach lub stwierdzające stan zaległości (ZAS-W);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zaświadczenie o wysokości dochodu osoby fizycznej (ZAS-DF);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zaświadczenie o wysokości przychodu, dochodu, podatku należnego  oraz odliczonych składek na ubezpieczenie społeczne</a:t>
            </a: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l-PL" sz="1400" dirty="0"/>
            </a:br>
            <a:endParaRPr lang="pl-PL" sz="1400" dirty="0"/>
          </a:p>
          <a:p>
            <a:pPr marL="0" indent="0" algn="ctr">
              <a:lnSpc>
                <a:spcPct val="100000"/>
              </a:lnSpc>
            </a:pPr>
            <a:br>
              <a:rPr lang="pl-PL" sz="1400" dirty="0"/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Złóż wniosek o </a:t>
            </a:r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zaświadczenie 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 otrzymasz je bezpłatnie już w kilka minut.</a:t>
            </a:r>
          </a:p>
          <a:p>
            <a:pPr marL="0" indent="0">
              <a:lnSpc>
                <a:spcPct val="100000"/>
              </a:lnSpc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9B92C6F2-839F-4011-8E33-0DF82B10B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562" y="765110"/>
            <a:ext cx="8713237" cy="925578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</a:rPr>
              <a:t>Nowości w e-Urzędzie Skarbowym</a:t>
            </a:r>
          </a:p>
        </p:txBody>
      </p:sp>
    </p:spTree>
    <p:extLst>
      <p:ext uri="{BB962C8B-B14F-4D97-AF65-F5344CB8AC3E}">
        <p14:creationId xmlns:p14="http://schemas.microsoft.com/office/powerpoint/2010/main" val="24522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2464" y="1706290"/>
            <a:ext cx="10394464" cy="4849959"/>
          </a:xfrm>
        </p:spPr>
        <p:txBody>
          <a:bodyPr/>
          <a:lstStyle/>
          <a:p>
            <a:pPr marL="0" indent="0">
              <a:lnSpc>
                <a:spcPct val="100000"/>
              </a:lnSpc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integracja z serwisem e-TOLL,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usługi dla notariuszy i komorników sądowych,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usługi dotyczące m.in. Składania wniosków i udostępniania informacji o </a:t>
            </a:r>
            <a:r>
              <a:rPr lang="pl-PL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stsnie</a:t>
            </a: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 sprawy,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inne.</a:t>
            </a:r>
          </a:p>
          <a:p>
            <a:pPr marL="0" indent="0">
              <a:lnSpc>
                <a:spcPct val="100000"/>
              </a:lnSpc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ytuł 1">
            <a:extLst>
              <a:ext uri="{FF2B5EF4-FFF2-40B4-BE49-F238E27FC236}">
                <a16:creationId xmlns:a16="http://schemas.microsoft.com/office/drawing/2014/main" id="{9B92C6F2-839F-4011-8E33-0DF82B10B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9555" y="465626"/>
            <a:ext cx="8713237" cy="925578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Planowane usługi i funkcjonalności do wdrożenia w e-Urzędzie Skarbowym</a:t>
            </a:r>
          </a:p>
        </p:txBody>
      </p:sp>
    </p:spTree>
    <p:extLst>
      <p:ext uri="{BB962C8B-B14F-4D97-AF65-F5344CB8AC3E}">
        <p14:creationId xmlns:p14="http://schemas.microsoft.com/office/powerpoint/2010/main" val="304446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587829"/>
            <a:ext cx="8764509" cy="671804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e-Urząd Skarbowy  - z jakich metod logowania możesz skorzystać</a:t>
            </a:r>
            <a:br>
              <a:rPr lang="pl-PL" sz="24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Symbol zastępczy zawartości 9">
            <a:extLst>
              <a:ext uri="{FF2B5EF4-FFF2-40B4-BE49-F238E27FC236}">
                <a16:creationId xmlns:a16="http://schemas.microsoft.com/office/drawing/2014/main" id="{D7B78ACF-2ABF-4DDD-BA08-1FBEF2B9250A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5"/>
          <a:srcRect l="11409" t="14404" r="34358" b="14168"/>
          <a:stretch/>
        </p:blipFill>
        <p:spPr bwMode="auto">
          <a:xfrm>
            <a:off x="2589290" y="1658822"/>
            <a:ext cx="8377160" cy="475672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9682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Umów wizytę w urzędzie skarbowym</a:t>
            </a:r>
            <a:br>
              <a:rPr lang="pl-PL" sz="1050" b="1" dirty="0"/>
            </a:b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2229188"/>
            <a:ext cx="8627952" cy="4351338"/>
          </a:xfrm>
        </p:spPr>
        <p:txBody>
          <a:bodyPr/>
          <a:lstStyle/>
          <a:p>
            <a:pPr marL="0" indent="0" algn="ctr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Chcesz załatwić sprawę w urzędzie - szybko, komfortowo </a:t>
            </a:r>
            <a:b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i bez kolejki?</a:t>
            </a:r>
          </a:p>
          <a:p>
            <a:pPr marL="0" indent="0" algn="ctr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Umów wizytę i przyjdź na umówioną godzinę -</a:t>
            </a:r>
          </a:p>
          <a:p>
            <a:pPr marL="0" indent="0" algn="ctr"/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Będziesz obsłużony bez kolejki.</a:t>
            </a:r>
          </a:p>
        </p:txBody>
      </p:sp>
    </p:spTree>
    <p:extLst>
      <p:ext uri="{BB962C8B-B14F-4D97-AF65-F5344CB8AC3E}">
        <p14:creationId xmlns:p14="http://schemas.microsoft.com/office/powerpoint/2010/main" val="2838951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499" y="5753100"/>
            <a:ext cx="7752961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Umów wizytę w urzędzie skarbowym</a:t>
            </a:r>
            <a:br>
              <a:rPr lang="pl-PL" sz="1050" b="1" dirty="0"/>
            </a:b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2843" y="2021681"/>
            <a:ext cx="8627952" cy="4351338"/>
          </a:xfrm>
        </p:spPr>
        <p:txBody>
          <a:bodyPr/>
          <a:lstStyle/>
          <a:p>
            <a:r>
              <a:rPr lang="pl-PL" sz="2800" b="1" dirty="0">
                <a:latin typeface="Calibri" panose="020F0502020204030204" pitchFamily="34" charset="0"/>
                <a:cs typeface="Calibri" panose="020F0502020204030204" pitchFamily="34" charset="0"/>
              </a:rPr>
              <a:t>Wizytę możesz umówić na 2 sposoby: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online,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telefonicznie.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2963CF3D-3726-481F-B51E-F28B9CDA4FB9}"/>
              </a:ext>
            </a:extLst>
          </p:cNvPr>
          <p:cNvSpPr/>
          <p:nvPr/>
        </p:nvSpPr>
        <p:spPr>
          <a:xfrm>
            <a:off x="1682491" y="5106769"/>
            <a:ext cx="928395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l-PL" b="1" dirty="0">
                <a:solidFill>
                  <a:srgbClr val="1B1B1B"/>
                </a:solidFill>
                <a:latin typeface="inherit"/>
              </a:rPr>
              <a:t>UWAGA! Nie trzeba umawiać wizyty w urzędzie, aby zostawić dokument w urnie (bez potwierdzenia odbioru) lub otrzymać potwierdzenie na swojej kopii w punkcie podawczym.</a:t>
            </a:r>
            <a:endParaRPr lang="pl-PL" b="0" i="0" dirty="0">
              <a:solidFill>
                <a:srgbClr val="1B1B1B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282232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499" y="5753100"/>
            <a:ext cx="7752961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Umów wizytę w urzędzie skarbowym</a:t>
            </a:r>
            <a:br>
              <a:rPr lang="pl-PL" sz="1050" b="1" dirty="0"/>
            </a:b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Symbol zastępczy zawartości 8">
            <a:extLst>
              <a:ext uri="{FF2B5EF4-FFF2-40B4-BE49-F238E27FC236}">
                <a16:creationId xmlns:a16="http://schemas.microsoft.com/office/drawing/2014/main" id="{77DF06B3-1FA2-4C38-8AF9-53E110D1A5BC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5"/>
          <a:srcRect l="11575" t="10288" r="15840" b="27102"/>
          <a:stretch/>
        </p:blipFill>
        <p:spPr bwMode="auto">
          <a:xfrm>
            <a:off x="2296961" y="1548581"/>
            <a:ext cx="8936036" cy="474193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0603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419" y="365125"/>
            <a:ext cx="7256207" cy="858991"/>
          </a:xfrm>
        </p:spPr>
        <p:txBody>
          <a:bodyPr/>
          <a:lstStyle/>
          <a:p>
            <a: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Nowa usługa KAS</a:t>
            </a:r>
            <a:b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l-PL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924049"/>
            <a:ext cx="8627952" cy="4351338"/>
          </a:xfrm>
        </p:spPr>
        <p:txBody>
          <a:bodyPr/>
          <a:lstStyle/>
          <a:p>
            <a:pPr marL="0" indent="0"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r>
              <a:rPr lang="pl-PL" b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odmiejscowienie</a:t>
            </a:r>
            <a:r>
              <a:rPr lang="pl-PL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usług”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- możliwość</a:t>
            </a:r>
          </a:p>
          <a:p>
            <a:pPr marL="0" indent="0"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 korzystania z usług urzędów skarbowych </a:t>
            </a:r>
          </a:p>
          <a:p>
            <a:pPr marL="0" indent="0"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w dowolnej lokalizacji, czyli zniesienie</a:t>
            </a:r>
          </a:p>
          <a:p>
            <a:pPr marL="0" indent="0" algn="ctr"/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 właściwości miejscowej</a:t>
            </a:r>
          </a:p>
        </p:txBody>
      </p:sp>
    </p:spTree>
    <p:extLst>
      <p:ext uri="{BB962C8B-B14F-4D97-AF65-F5344CB8AC3E}">
        <p14:creationId xmlns:p14="http://schemas.microsoft.com/office/powerpoint/2010/main" val="88126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232393"/>
            <a:ext cx="9386400" cy="1325563"/>
          </a:xfrm>
        </p:spPr>
        <p:txBody>
          <a:bodyPr/>
          <a:lstStyle/>
          <a:p>
            <a: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Zmiana formy opodatkowania na 2022 rok </a:t>
            </a:r>
            <a:b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związku z wprowadzeniem programu Niskie Podatki</a:t>
            </a:r>
            <a:endParaRPr lang="pl-PL" sz="32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158240"/>
            <a:ext cx="9713976" cy="5334635"/>
          </a:xfrm>
        </p:spPr>
        <p:txBody>
          <a:bodyPr/>
          <a:lstStyle/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</a:pPr>
            <a:endParaRPr lang="pl-PL" sz="2400" b="1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pl-PL" sz="2800" b="1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Zmiana formy opodatkowania przychodów z działalności gospodarczej</a:t>
            </a:r>
            <a:endParaRPr lang="pl-PL" sz="2800" dirty="0">
              <a:solidFill>
                <a:schemeClr val="accent4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3000"/>
              </a:spcBef>
            </a:pPr>
            <a:r>
              <a:rPr lang="pl-PL" sz="28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Podatnicy, którzy przed 1 lipca 2022 roku stosowali opodatkowanie podatkiem liniowym lub ryczałtem </a:t>
            </a:r>
            <a:r>
              <a:rPr lang="pl-PL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ewidencjonowanym</a:t>
            </a:r>
            <a:r>
              <a:rPr lang="pl-PL" sz="28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mogą zmienić  formę opodatkowania na zasady ogólne wg skali podatkowej</a:t>
            </a:r>
            <a:r>
              <a:rPr lang="pl-PL" sz="2400" dirty="0">
                <a:solidFill>
                  <a:schemeClr val="accent4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02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2470" y="173401"/>
            <a:ext cx="9546879" cy="1325563"/>
          </a:xfrm>
        </p:spPr>
        <p:txBody>
          <a:bodyPr/>
          <a:lstStyle/>
          <a:p>
            <a: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Zmiana formy opodatkowania na 2022 rok </a:t>
            </a:r>
            <a:b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związku z wprowadzeniem programu Niskie Podatki</a:t>
            </a:r>
            <a:endParaRPr lang="pl-PL" sz="32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413" y="1334725"/>
            <a:ext cx="9713976" cy="5334635"/>
          </a:xfrm>
        </p:spPr>
        <p:txBody>
          <a:bodyPr/>
          <a:lstStyle/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pl-PL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Działalność gospodarcza – podatek liniowy</a:t>
            </a:r>
          </a:p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Podatnicy opodatkowani podatkiem liniowym zmianę formy opodatkowania mogą zadeklarować po zakończeniu roku, </a:t>
            </a:r>
            <a:b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w składanym zeznaniu PIT-36.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8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FCEB823A-CD2D-439A-8FDE-9BC1C28DEDBF}"/>
              </a:ext>
            </a:extLst>
          </p:cNvPr>
          <p:cNvSpPr txBox="1"/>
          <p:nvPr/>
        </p:nvSpPr>
        <p:spPr>
          <a:xfrm>
            <a:off x="1682496" y="792481"/>
            <a:ext cx="10168127" cy="5601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latin typeface="Calibri" panose="020F0502020204030204" pitchFamily="34" charset="0"/>
                <a:cs typeface="Calibri" panose="020F0502020204030204" pitchFamily="34" charset="0"/>
              </a:rPr>
              <a:t>Ministerstwo Finansów (MF) uruchomiło internetowy serwis </a:t>
            </a:r>
            <a:br>
              <a:rPr lang="pl-PL" sz="28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800" b="1" dirty="0">
                <a:latin typeface="Calibri" panose="020F0502020204030204" pitchFamily="34" charset="0"/>
                <a:cs typeface="Calibri" panose="020F0502020204030204" pitchFamily="34" charset="0"/>
              </a:rPr>
              <a:t>e-Urząd Skarbowy (e-US) -</a:t>
            </a:r>
          </a:p>
          <a:p>
            <a:pPr algn="ctr"/>
            <a:r>
              <a:rPr lang="pl-PL" sz="28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www.podatki.gov.pl</a:t>
            </a:r>
            <a:r>
              <a:rPr lang="pl-PL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Korzystanie z e-Urzędu Skarbowego to oszczędność czasu, bezpieczeństwo, wygodne płatności </a:t>
            </a:r>
            <a:b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i łatwy dostęp do informacji.</a:t>
            </a:r>
          </a:p>
          <a:p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Serwis jest dedykowany przedsiębiorcom, w tym osobom nieprowadzącym działalności gospodarczej, płatnikom, pełnomocnikom, a docelowo będą dodawane nowe funkcjonalności dla innych grup podatników (komornicy sądowi, notariusze).  </a:t>
            </a:r>
          </a:p>
          <a:p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 jednym miejscu można szybko i wygodnie załatwić sprawy podatkowe, bez konieczności wizyty w urzędzie skarbowym, na poczcie czy w banku.</a:t>
            </a:r>
          </a:p>
          <a:p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pl-PL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e-Urząd Skarbowy to duży krok w cyfryzacji usług skarbowych i obsługi obywateli-</a:t>
            </a:r>
          </a:p>
          <a:p>
            <a:pPr algn="ctr"/>
            <a:r>
              <a:rPr lang="pl-PL" sz="2000" b="1" dirty="0">
                <a:latin typeface="Calibri" panose="020F0502020204030204" pitchFamily="34" charset="0"/>
                <a:cs typeface="Calibri" panose="020F0502020204030204" pitchFamily="34" charset="0"/>
              </a:rPr>
              <a:t> przyszłość administracji KAS</a:t>
            </a:r>
          </a:p>
        </p:txBody>
      </p:sp>
    </p:spTree>
    <p:extLst>
      <p:ext uri="{BB962C8B-B14F-4D97-AF65-F5344CB8AC3E}">
        <p14:creationId xmlns:p14="http://schemas.microsoft.com/office/powerpoint/2010/main" val="3071174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0240" y="202897"/>
            <a:ext cx="9713976" cy="1325563"/>
          </a:xfrm>
        </p:spPr>
        <p:txBody>
          <a:bodyPr/>
          <a:lstStyle/>
          <a:p>
            <a: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Zmiana formy opodatkowania na 2022 rok </a:t>
            </a:r>
            <a:b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 związku z wprowadzeniem programu Niskie Podatki</a:t>
            </a:r>
            <a:endParaRPr lang="pl-PL" sz="3200" b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158240"/>
            <a:ext cx="9713976" cy="5334635"/>
          </a:xfrm>
        </p:spPr>
        <p:txBody>
          <a:bodyPr/>
          <a:lstStyle/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pl-PL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Działalność gospodarcza – ryczałt ewidencjonowany</a:t>
            </a:r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3000"/>
              </a:spcBef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Podatnicy opłacający ryczałt zmianę formy opodatkowania mogą dokonać na dwa sposoby:</a:t>
            </a: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po zakończeniu roku i rozliczyć się na zasadach ogólnych wg skali podatkowej,</a:t>
            </a:r>
          </a:p>
          <a:p>
            <a:pPr marL="457200" indent="-45720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w trakcie roku składając do 22 sierpnia 2022 roku oświadczenie o rezygnacji z opodatkowania w tej formie przychodów osiągniętych od 1 lipca do końca 2022 r.</a:t>
            </a:r>
          </a:p>
          <a:p>
            <a:pPr>
              <a:buFontTx/>
              <a:buChar char="-"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917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składki zdrowotnej w zeznaniu podatkowym za 2022 r.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158240"/>
            <a:ext cx="9713976" cy="5334635"/>
          </a:xfrm>
        </p:spPr>
        <p:txBody>
          <a:bodyPr/>
          <a:lstStyle/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Od 1 lipca 2022 roku istnieje możliwość rozliczenia części składki zdrowotnej przez niektórych podatników. Prawo to przysługuje podatnikom stosującym opodatkowanie: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podatkiem liniowym,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ryczałtem od przychodów ewidencjonowanych,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kartą podatkową.</a:t>
            </a:r>
          </a:p>
          <a:p>
            <a:pPr marL="0" indent="0"/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Zmiany w zakresie rozliczania składki zdrowotnej w podatku dochodowym będą miały zastosowanie do dochodów (przychodów) uzyskanych od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1 stycznia 2022 r. 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771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składki zdrowotnej w zeznaniu podatkowym za 2022 r.</a:t>
            </a:r>
            <a:endParaRPr lang="pl-PL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158240"/>
            <a:ext cx="9713976" cy="5334635"/>
          </a:xfrm>
        </p:spPr>
        <p:txBody>
          <a:bodyPr/>
          <a:lstStyle/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2400"/>
              </a:spcBef>
            </a:pPr>
            <a:r>
              <a:rPr lang="pl-PL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Przedsiębiorcy opodatkowani podatkiem liniowym </a:t>
            </a:r>
          </a:p>
          <a:p>
            <a:pPr marL="0" indent="0">
              <a:lnSpc>
                <a:spcPct val="114000"/>
              </a:lnSpc>
              <a:spcBef>
                <a:spcPts val="3000"/>
              </a:spcBef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składkę zdrowotną zapłaconą z tytułu działalności gospodarczej opodatkowanej podatkiem liniowym oraz za osoby współpracujące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 podatnikiem opodatkowanym w ten sposób, mogą alternatywnie: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zaliczyć do kosztów uzyskania przychodów albo</a:t>
            </a:r>
          </a:p>
          <a:p>
            <a:pPr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odliczyć od dochodu.</a:t>
            </a:r>
          </a:p>
          <a:p>
            <a:pPr marL="0" indent="0">
              <a:lnSpc>
                <a:spcPct val="114000"/>
              </a:lnSpc>
              <a:spcBef>
                <a:spcPts val="2400"/>
              </a:spcBef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Roczny limit składek zdrowotnych rozliczanych w podatku dochodowym </a:t>
            </a:r>
            <a:b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to kwota 8 700 zł.</a:t>
            </a:r>
          </a:p>
        </p:txBody>
      </p:sp>
    </p:spTree>
    <p:extLst>
      <p:ext uri="{BB962C8B-B14F-4D97-AF65-F5344CB8AC3E}">
        <p14:creationId xmlns:p14="http://schemas.microsoft.com/office/powerpoint/2010/main" val="854769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składki zdrowotnej w zeznaniu podatkowym za 2022 r.</a:t>
            </a:r>
            <a:endParaRPr lang="pl-PL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158240"/>
            <a:ext cx="9713976" cy="5334635"/>
          </a:xfrm>
        </p:spPr>
        <p:txBody>
          <a:bodyPr/>
          <a:lstStyle/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pl-PL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Podatnicy opłacający ryczałt od przychodów ewidencjonowanych</a:t>
            </a: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  <a:spcBef>
                <a:spcPts val="3000"/>
              </a:spcBef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mogą pomniejszyć przychód z działalności gospodarczej o 50 % zapłaconej składki zdrowotnej.</a:t>
            </a:r>
          </a:p>
          <a:p>
            <a:pPr marL="0" indent="0">
              <a:lnSpc>
                <a:spcPct val="114000"/>
              </a:lnSpc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przypadku opodatkowania ryczałtem od przychodów ewidencjonowanych limit składek podlegających odliczeniu od przychodów określony jest procentowo w  odniesieniu do określonych progów rocznych przychodów.</a:t>
            </a:r>
          </a:p>
        </p:txBody>
      </p:sp>
    </p:spTree>
    <p:extLst>
      <p:ext uri="{BB962C8B-B14F-4D97-AF65-F5344CB8AC3E}">
        <p14:creationId xmlns:p14="http://schemas.microsoft.com/office/powerpoint/2010/main" val="4134582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Rozliczenie składki zdrowotnej w zeznaniu podatkowym za 2022 r.</a:t>
            </a:r>
            <a:endParaRPr lang="pl-PL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158240"/>
            <a:ext cx="9713976" cy="5334635"/>
          </a:xfrm>
        </p:spPr>
        <p:txBody>
          <a:bodyPr/>
          <a:lstStyle/>
          <a:p>
            <a:pPr marL="0" indent="0"/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endParaRPr lang="pl-PL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/>
            <a: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  <a:t>Podatnicy opłacający podatek dochodowy w formie karty podatkowej </a:t>
            </a:r>
          </a:p>
          <a:p>
            <a:pPr marL="0" indent="0">
              <a:lnSpc>
                <a:spcPct val="114000"/>
              </a:lnSpc>
              <a:spcBef>
                <a:spcPts val="3000"/>
              </a:spcBef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ustalony decyzją naczelnika urzędu skarbowego podatek mogą pomniejszyć  o 19% zapłaconej składki zdrowotnej.</a:t>
            </a:r>
          </a:p>
          <a:p>
            <a:pPr marL="0" indent="0">
              <a:lnSpc>
                <a:spcPct val="114000"/>
              </a:lnSpc>
            </a:pP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14000"/>
              </a:lnSpc>
            </a:pPr>
            <a:r>
              <a:rPr lang="pl-PL" sz="2400" dirty="0">
                <a:latin typeface="Calibri" panose="020F0502020204030204" pitchFamily="34" charset="0"/>
                <a:cs typeface="Calibri" panose="020F0502020204030204" pitchFamily="34" charset="0"/>
              </a:rPr>
              <a:t>W 2022 roku jest to 19% z 270,90 zł = 51,47 zł.</a:t>
            </a:r>
          </a:p>
        </p:txBody>
      </p:sp>
    </p:spTree>
    <p:extLst>
      <p:ext uri="{BB962C8B-B14F-4D97-AF65-F5344CB8AC3E}">
        <p14:creationId xmlns:p14="http://schemas.microsoft.com/office/powerpoint/2010/main" val="4017389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784525" y="2676524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4525" y="3776675"/>
            <a:ext cx="8764509" cy="1734109"/>
          </a:xfrm>
        </p:spPr>
        <p:txBody>
          <a:bodyPr/>
          <a:lstStyle/>
          <a:p>
            <a:b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Dziękujemy za uwagę</a:t>
            </a:r>
            <a:b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l-PL" sz="3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3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7270" y="1706290"/>
            <a:ext cx="8764509" cy="2408510"/>
          </a:xfrm>
        </p:spPr>
        <p:txBody>
          <a:bodyPr/>
          <a:lstStyle/>
          <a:p>
            <a:pPr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Zapraszamy do korzystania z usług online -</a:t>
            </a:r>
          </a:p>
          <a:p>
            <a:pPr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usprawnią i ułatwią Państwa </a:t>
            </a:r>
          </a:p>
          <a:p>
            <a:pPr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rozliczenia podatkowe i celne  </a:t>
            </a:r>
          </a:p>
        </p:txBody>
      </p:sp>
    </p:spTree>
    <p:extLst>
      <p:ext uri="{BB962C8B-B14F-4D97-AF65-F5344CB8AC3E}">
        <p14:creationId xmlns:p14="http://schemas.microsoft.com/office/powerpoint/2010/main" val="65199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Efekty wdrożenia e-Urzędu Skarbowego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2826" y="1097280"/>
            <a:ext cx="9789573" cy="539559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wygoda i oszczędność czasu,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 jednym miejscu szybko, wygodnie i kompleksowo będzie można załatwić swoje sprawy podatkowe,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do załatwienia spraw online nie będzie potrzebny podpis elektroniczny,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dostęp do e-usług KAS kiedy chcemy (przez całą dobę) i z dowolnego urządzenia,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szybki dostęp do danych i bieżących informacji o stanie rozliczeń, statusie spraw, złożonych dokumentach,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łatwa aktualizacja informacji dotyczących podatnika,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pełna transakcyjność m.in. poprzez elektroniczne płatności online dla wszystkich udostępnianych e-usług, funkcjonalności, deklaracji i tytułów. Będzie można zapłacić podatek bezpośrednio w systemie.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6327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Usługi  dostępne w e-Urzędzie Skarbowym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ABE9ADBE-0EC3-4906-AB30-8BDFBFD0E0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1798289" y="1706290"/>
            <a:ext cx="9441211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429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Dokumenty w e-Urzędzie Skarbowym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9390" y="2122196"/>
            <a:ext cx="8673220" cy="520110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Czynny żal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Pismo ogólne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Wniosek o stwierdzenie nadpłaty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Wniosek o zaliczenie nadpłaty lub zwrotu podatku na poczet innych zobowiązań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Wyjaśnienie przeznaczenia wpłaty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Zgłoszenie ZAP-3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000" dirty="0">
                <a:latin typeface="Calibri" panose="020F0502020204030204" pitchFamily="34" charset="0"/>
                <a:cs typeface="Calibri" panose="020F0502020204030204" pitchFamily="34" charset="0"/>
              </a:rPr>
              <a:t>Zawiadomienie ZAW-NR</a:t>
            </a:r>
          </a:p>
          <a:p>
            <a:pPr>
              <a:buFont typeface="Arial" panose="020B0604020202020204" pitchFamily="34" charset="0"/>
              <a:buChar char="•"/>
            </a:pPr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9184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Dokumenty w e-Urzędzie Skarbowym</a:t>
            </a: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0412" y="2141537"/>
            <a:ext cx="9653587" cy="4351338"/>
          </a:xfrm>
        </p:spPr>
        <p:txBody>
          <a:bodyPr/>
          <a:lstStyle/>
          <a:p>
            <a:pPr marL="0" indent="0"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Dokumenty krok po kroku wypełnisz </a:t>
            </a:r>
          </a:p>
          <a:p>
            <a:pPr marL="0" indent="0"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przy użyciu dostępnego kreatora, </a:t>
            </a:r>
          </a:p>
          <a:p>
            <a:pPr marL="0" indent="0"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a następnie wysyłasz do wybranego </a:t>
            </a:r>
          </a:p>
          <a:p>
            <a:pPr marL="0" indent="0" algn="ctr"/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urzędu.</a:t>
            </a:r>
          </a:p>
        </p:txBody>
      </p:sp>
    </p:spTree>
    <p:extLst>
      <p:ext uri="{BB962C8B-B14F-4D97-AF65-F5344CB8AC3E}">
        <p14:creationId xmlns:p14="http://schemas.microsoft.com/office/powerpoint/2010/main" val="157670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365125"/>
            <a:ext cx="8764509" cy="1325563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Kolejne usługi, które udostępniamy w ramach </a:t>
            </a:r>
            <a:b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e-Urzędu</a:t>
            </a:r>
            <a:b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br>
              <a:rPr lang="pl-PL" sz="32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9177" y="2211081"/>
            <a:ext cx="8533646" cy="43513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Twój e-PIT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E-</a:t>
            </a:r>
            <a:r>
              <a:rPr lang="pl-PL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mikrofirma</a:t>
            </a:r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Mandaty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Płatności online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Zwroty podatków</a:t>
            </a:r>
          </a:p>
        </p:txBody>
      </p:sp>
    </p:spTree>
    <p:extLst>
      <p:ext uri="{BB962C8B-B14F-4D97-AF65-F5344CB8AC3E}">
        <p14:creationId xmlns:p14="http://schemas.microsoft.com/office/powerpoint/2010/main" val="920841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14" y="173038"/>
            <a:ext cx="1872343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653143"/>
            <a:ext cx="8764509" cy="1037545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Informacje dla pełnomocników i mocodawców</a:t>
            </a:r>
            <a:br>
              <a:rPr lang="pl-PL" sz="1050" b="1" dirty="0"/>
            </a:b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2141537"/>
            <a:ext cx="8627952" cy="435133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Pełnomocnictwa ogólne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Moi pełnomocnicy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Moi mocodawcy</a:t>
            </a:r>
          </a:p>
        </p:txBody>
      </p:sp>
    </p:spTree>
    <p:extLst>
      <p:ext uri="{BB962C8B-B14F-4D97-AF65-F5344CB8AC3E}">
        <p14:creationId xmlns:p14="http://schemas.microsoft.com/office/powerpoint/2010/main" val="63829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030413" y="2644775"/>
            <a:ext cx="893603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  <a:defRPr/>
            </a:pPr>
            <a:endParaRPr kumimoji="0" lang="pl-PL" altLang="pl-PL" sz="4800" b="1" i="0" u="none" strike="noStrike" kern="1200" cap="none" spc="0" normalizeH="0" baseline="0" noProof="0" dirty="0">
              <a:ln>
                <a:noFill/>
              </a:ln>
              <a:solidFill>
                <a:srgbClr val="535353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448" y="188640"/>
            <a:ext cx="2022475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25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52500" y="5753100"/>
            <a:ext cx="390525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l" defTabSz="449263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</a:tabLst>
              <a:defRPr/>
            </a:pPr>
            <a:r>
              <a:rPr kumimoji="0" lang="pl-PL" altLang="pl-PL" sz="1400" b="1" i="0" u="none" strike="noStrike" kern="1200" cap="none" spc="0" normalizeH="0" baseline="0" noProof="0" dirty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DA3DC27-9334-4A39-A21B-1CB038375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90" y="470140"/>
            <a:ext cx="8764509" cy="925578"/>
          </a:xfrm>
        </p:spPr>
        <p:txBody>
          <a:bodyPr/>
          <a:lstStyle/>
          <a:p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Informacje o Twoich danych, </a:t>
            </a:r>
            <a:b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32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Twojej działalności i spółkach</a:t>
            </a:r>
            <a:br>
              <a:rPr lang="pl-PL" sz="1050" b="1" dirty="0"/>
            </a:br>
            <a:br>
              <a:rPr lang="pl-PL" sz="1050" b="1" dirty="0"/>
            </a:br>
            <a:br>
              <a:rPr lang="pl-PL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pl-PL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F5D19-E986-440A-BADF-0E25866534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0" y="1950720"/>
            <a:ext cx="9628632" cy="4653942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Twoje dane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latin typeface="Calibri" panose="020F0502020204030204" pitchFamily="34" charset="0"/>
                <a:cs typeface="Calibri" panose="020F0502020204030204" pitchFamily="34" charset="0"/>
              </a:rPr>
              <a:t>Twoja działalność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Twoje spółki</a:t>
            </a:r>
            <a:endParaRPr lang="pl-PL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Mikrorachunek</a:t>
            </a:r>
            <a:r>
              <a:rPr lang="pl-PL" sz="28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podatkowy</a:t>
            </a:r>
          </a:p>
        </p:txBody>
      </p:sp>
    </p:spTree>
    <p:extLst>
      <p:ext uri="{BB962C8B-B14F-4D97-AF65-F5344CB8AC3E}">
        <p14:creationId xmlns:p14="http://schemas.microsoft.com/office/powerpoint/2010/main" val="3679581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1_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otyw pakietu Offic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758</TotalTime>
  <Words>1101</Words>
  <Application>Microsoft Office PowerPoint</Application>
  <PresentationFormat>Panoramiczny</PresentationFormat>
  <Paragraphs>191</Paragraphs>
  <Slides>25</Slides>
  <Notes>25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3" baseType="lpstr">
      <vt:lpstr>Microsoft YaHei</vt:lpstr>
      <vt:lpstr>Arial</vt:lpstr>
      <vt:lpstr>Calibri</vt:lpstr>
      <vt:lpstr>inherit</vt:lpstr>
      <vt:lpstr>Open Sans</vt:lpstr>
      <vt:lpstr>Segoe UI</vt:lpstr>
      <vt:lpstr>Times New Roman</vt:lpstr>
      <vt:lpstr>1_Motyw pakietu Office</vt:lpstr>
      <vt:lpstr>Prezentacja programu PowerPoint</vt:lpstr>
      <vt:lpstr>Prezentacja programu PowerPoint</vt:lpstr>
      <vt:lpstr>Efekty wdrożenia e-Urzędu Skarbowego </vt:lpstr>
      <vt:lpstr> Usługi  dostępne w e-Urzędzie Skarbowym </vt:lpstr>
      <vt:lpstr>Dokumenty w e-Urzędzie Skarbowym </vt:lpstr>
      <vt:lpstr>Dokumenty w e-Urzędzie Skarbowym </vt:lpstr>
      <vt:lpstr>Kolejne usługi, które udostępniamy w ramach  e-Urzędu  </vt:lpstr>
      <vt:lpstr>Informacje dla pełnomocników i mocodawców  </vt:lpstr>
      <vt:lpstr>Informacje o Twoich danych,  Twojej działalności i spółkach   </vt:lpstr>
      <vt:lpstr>Nowości w e-Urzędzie Skarbowym</vt:lpstr>
      <vt:lpstr>Nowości w e-Urzędzie Skarbowym</vt:lpstr>
      <vt:lpstr>Planowane usługi i funkcjonalności do wdrożenia w e-Urzędzie Skarbowym</vt:lpstr>
      <vt:lpstr>e-Urząd Skarbowy  - z jakich metod logowania możesz skorzystać </vt:lpstr>
      <vt:lpstr>Umów wizytę w urzędzie skarbowym  </vt:lpstr>
      <vt:lpstr>Umów wizytę w urzędzie skarbowym  </vt:lpstr>
      <vt:lpstr>Umów wizytę w urzędzie skarbowym  </vt:lpstr>
      <vt:lpstr> Nowa usługa KAS  </vt:lpstr>
      <vt:lpstr>Zmiana formy opodatkowania na 2022 rok  w związku z wprowadzeniem programu Niskie Podatki</vt:lpstr>
      <vt:lpstr>Zmiana formy opodatkowania na 2022 rok  w związku z wprowadzeniem programu Niskie Podatki</vt:lpstr>
      <vt:lpstr>Zmiana formy opodatkowania na 2022 rok  w związku z wprowadzeniem programu Niskie Podatki</vt:lpstr>
      <vt:lpstr>Rozliczenie składki zdrowotnej w zeznaniu podatkowym za 2022 r.</vt:lpstr>
      <vt:lpstr>Rozliczenie składki zdrowotnej w zeznaniu podatkowym za 2022 r.</vt:lpstr>
      <vt:lpstr>Rozliczenie składki zdrowotnej w zeznaniu podatkowym za 2022 r.</vt:lpstr>
      <vt:lpstr>Rozliczenie składki zdrowotnej w zeznaniu podatkowym za 2022 r.</vt:lpstr>
      <vt:lpstr>  Dziękujemy za uwagę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Kołakowski Ryszard</dc:creator>
  <cp:lastModifiedBy>Marszałek Krystyna</cp:lastModifiedBy>
  <cp:revision>91</cp:revision>
  <cp:lastPrinted>2022-09-12T14:25:49Z</cp:lastPrinted>
  <dcterms:created xsi:type="dcterms:W3CDTF">2022-08-26T06:17:42Z</dcterms:created>
  <dcterms:modified xsi:type="dcterms:W3CDTF">2022-09-30T08:49:29Z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FCATEGORY">
    <vt:lpwstr>InformacjePrzeznaczoneWylacznieDoUzytkuWewnetrznego</vt:lpwstr>
  </property>
  <property fmtid="{D5CDD505-2E9C-101B-9397-08002B2CF9AE}" pid="3" name="MFClassifiedBy">
    <vt:lpwstr>MF\ekit;Kołakowski Ryszard</vt:lpwstr>
  </property>
  <property fmtid="{D5CDD505-2E9C-101B-9397-08002B2CF9AE}" pid="4" name="MFClassificationDate">
    <vt:lpwstr>2022-08-26T08:19:52.6804565+02:00</vt:lpwstr>
  </property>
  <property fmtid="{D5CDD505-2E9C-101B-9397-08002B2CF9AE}" pid="5" name="MFClassifiedBySID">
    <vt:lpwstr>MF\S-1-5-21-1525952054-1005573771-2909822258-97872</vt:lpwstr>
  </property>
  <property fmtid="{D5CDD505-2E9C-101B-9397-08002B2CF9AE}" pid="6" name="MFGRNItemId">
    <vt:lpwstr>GRN-12449835-8ce8-48fd-8a04-39f3652579b7</vt:lpwstr>
  </property>
  <property fmtid="{D5CDD505-2E9C-101B-9397-08002B2CF9AE}" pid="7" name="MFHash">
    <vt:lpwstr>SUKLC6qo8w4qCB0IML+bR7e+HPK+p01AM3RFElnMvyY=</vt:lpwstr>
  </property>
  <property fmtid="{D5CDD505-2E9C-101B-9397-08002B2CF9AE}" pid="8" name="DLPManualFileClassification">
    <vt:lpwstr>{5fdfc941-3fcf-4a5b-87be-4848800d39d0}</vt:lpwstr>
  </property>
  <property fmtid="{D5CDD505-2E9C-101B-9397-08002B2CF9AE}" pid="9" name="MFRefresh">
    <vt:lpwstr>False</vt:lpwstr>
  </property>
</Properties>
</file>